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Oswald"/>
      <p:regular r:id="rId32"/>
      <p:bold r:id="rId33"/>
    </p:embeddedFont>
    <p:embeddedFont>
      <p:font typeface="Comforta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3admeYNhfKvt6kFwXSfFnNjpv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Oswald-bold.fntdata"/><Relationship Id="rId10" Type="http://schemas.openxmlformats.org/officeDocument/2006/relationships/slide" Target="slides/slide6.xml"/><Relationship Id="rId32" Type="http://schemas.openxmlformats.org/officeDocument/2006/relationships/font" Target="fonts/Oswald-regular.fntdata"/><Relationship Id="rId13" Type="http://schemas.openxmlformats.org/officeDocument/2006/relationships/slide" Target="slides/slide9.xml"/><Relationship Id="rId35" Type="http://schemas.openxmlformats.org/officeDocument/2006/relationships/font" Target="fonts/Comfortaa-bold.fntdata"/><Relationship Id="rId12" Type="http://schemas.openxmlformats.org/officeDocument/2006/relationships/slide" Target="slides/slide8.xml"/><Relationship Id="rId34" Type="http://schemas.openxmlformats.org/officeDocument/2006/relationships/font" Target="fonts/Comfortaa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e6f0c450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e6f0c45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e6f0c45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4e6f0c4503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e6f0c4503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e6f0c450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e6f0c450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4e6f0c4503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e8cd4320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e8cd4320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e8cd432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4e8cd43208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3aebe2a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e3aebe2aa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e8cd432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4e8cd43208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a54c6527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a54c652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e6f0c450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e6f0c45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e6f0c450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e6f0c45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e6f0c450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e6f0c45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e6f0c450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e6f0c45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" type="subTitle"/>
          </p:nvPr>
        </p:nvSpPr>
        <p:spPr>
          <a:xfrm>
            <a:off x="2354090" y="5984938"/>
            <a:ext cx="7483819" cy="49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i="0" sz="1600">
                <a:solidFill>
                  <a:srgbClr val="A5A5A5"/>
                </a:solidFill>
              </a:defRPr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3" name="Google Shape;13;p22"/>
          <p:cNvCxnSpPr/>
          <p:nvPr/>
        </p:nvCxnSpPr>
        <p:spPr>
          <a:xfrm>
            <a:off x="5826000" y="4371591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" name="Google Shape;14;p22"/>
          <p:cNvPicPr preferRelativeResize="0"/>
          <p:nvPr/>
        </p:nvPicPr>
        <p:blipFill rotWithShape="1">
          <a:blip r:embed="rId2">
            <a:alphaModFix/>
          </a:blip>
          <a:srcRect b="11898" l="0" r="0" t="62673"/>
          <a:stretch/>
        </p:blipFill>
        <p:spPr>
          <a:xfrm>
            <a:off x="0" y="0"/>
            <a:ext cx="12192000" cy="47120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2"/>
          <p:cNvSpPr txBox="1"/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2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body"/>
          </p:nvPr>
        </p:nvSpPr>
        <p:spPr>
          <a:xfrm>
            <a:off x="1085850" y="1790700"/>
            <a:ext cx="474015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6366000" y="1790700"/>
            <a:ext cx="474015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22" name="Google Shape;122;p31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1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1079500" y="1854200"/>
            <a:ext cx="47412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32"/>
          <p:cNvSpPr txBox="1"/>
          <p:nvPr>
            <p:ph idx="2" type="body"/>
          </p:nvPr>
        </p:nvSpPr>
        <p:spPr>
          <a:xfrm>
            <a:off x="1079500" y="2525561"/>
            <a:ext cx="4741200" cy="3243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2"/>
          <p:cNvSpPr txBox="1"/>
          <p:nvPr>
            <p:ph idx="3" type="body"/>
          </p:nvPr>
        </p:nvSpPr>
        <p:spPr>
          <a:xfrm>
            <a:off x="6364950" y="1854200"/>
            <a:ext cx="47412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32"/>
          <p:cNvSpPr txBox="1"/>
          <p:nvPr>
            <p:ph idx="4" type="body"/>
          </p:nvPr>
        </p:nvSpPr>
        <p:spPr>
          <a:xfrm>
            <a:off x="6364950" y="2525560"/>
            <a:ext cx="4741200" cy="3243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2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33" name="Google Shape;133;p32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39" name="Google Shape;139;p33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3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1071607" y="1011238"/>
            <a:ext cx="39060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5537200" y="955230"/>
            <a:ext cx="5583193" cy="481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4pPr>
            <a:lvl5pPr indent="-355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Char char="·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4" name="Google Shape;144;p34"/>
          <p:cNvSpPr txBox="1"/>
          <p:nvPr>
            <p:ph idx="2" type="body"/>
          </p:nvPr>
        </p:nvSpPr>
        <p:spPr>
          <a:xfrm>
            <a:off x="1079499" y="2664000"/>
            <a:ext cx="3905999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34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4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4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8" name="Google Shape;148;p34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4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type="title"/>
          </p:nvPr>
        </p:nvSpPr>
        <p:spPr>
          <a:xfrm>
            <a:off x="1079501" y="1011238"/>
            <a:ext cx="390525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5"/>
          <p:cNvSpPr/>
          <p:nvPr>
            <p:ph idx="2" type="pic"/>
          </p:nvPr>
        </p:nvSpPr>
        <p:spPr>
          <a:xfrm>
            <a:off x="5537200" y="531813"/>
            <a:ext cx="6113812" cy="5784849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1079500" y="2663825"/>
            <a:ext cx="3905250" cy="310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35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5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1" type="body"/>
          </p:nvPr>
        </p:nvSpPr>
        <p:spPr>
          <a:xfrm rot="5400000">
            <a:off x="4103688" y="-1233487"/>
            <a:ext cx="3978275" cy="1002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6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type="title"/>
          </p:nvPr>
        </p:nvSpPr>
        <p:spPr>
          <a:xfrm rot="5400000">
            <a:off x="8200672" y="2777907"/>
            <a:ext cx="468947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7"/>
          <p:cNvSpPr txBox="1"/>
          <p:nvPr>
            <p:ph idx="1" type="body"/>
          </p:nvPr>
        </p:nvSpPr>
        <p:spPr>
          <a:xfrm rot="5400000">
            <a:off x="2982733" y="-823733"/>
            <a:ext cx="4689476" cy="8495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 Section Header">
  <p:cSld name="Two Title 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/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grpSp>
        <p:nvGrpSpPr>
          <p:cNvPr id="23" name="Google Shape;23;p23"/>
          <p:cNvGrpSpPr/>
          <p:nvPr/>
        </p:nvGrpSpPr>
        <p:grpSpPr>
          <a:xfrm>
            <a:off x="903520" y="1008265"/>
            <a:ext cx="1241179" cy="1192625"/>
            <a:chOff x="903520" y="1008265"/>
            <a:chExt cx="1241179" cy="1192625"/>
          </a:xfrm>
        </p:grpSpPr>
        <p:grpSp>
          <p:nvGrpSpPr>
            <p:cNvPr id="24" name="Google Shape;24;p23"/>
            <p:cNvGrpSpPr/>
            <p:nvPr/>
          </p:nvGrpSpPr>
          <p:grpSpPr>
            <a:xfrm flipH="1" rot="-2700000">
              <a:off x="1067391" y="1242261"/>
              <a:ext cx="961992" cy="724633"/>
              <a:chOff x="461917" y="958515"/>
              <a:chExt cx="961992" cy="724633"/>
            </a:xfrm>
          </p:grpSpPr>
          <p:sp>
            <p:nvSpPr>
              <p:cNvPr id="25" name="Google Shape;25;p23"/>
              <p:cNvSpPr/>
              <p:nvPr/>
            </p:nvSpPr>
            <p:spPr>
              <a:xfrm flipH="1" rot="8100000">
                <a:off x="558167" y="1122160"/>
                <a:ext cx="464738" cy="464738"/>
              </a:xfrm>
              <a:custGeom>
                <a:rect b="b" l="l" r="r" t="t"/>
                <a:pathLst>
                  <a:path extrusionOk="0" h="464738" w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3"/>
              <p:cNvSpPr/>
              <p:nvPr/>
            </p:nvSpPr>
            <p:spPr>
              <a:xfrm flipH="1" rot="5400000">
                <a:off x="959170" y="958515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23"/>
            <p:cNvGrpSpPr/>
            <p:nvPr/>
          </p:nvGrpSpPr>
          <p:grpSpPr>
            <a:xfrm>
              <a:off x="903520" y="1063906"/>
              <a:ext cx="960256" cy="901092"/>
              <a:chOff x="2111720" y="2516203"/>
              <a:chExt cx="960256" cy="901092"/>
            </a:xfrm>
          </p:grpSpPr>
          <p:sp>
            <p:nvSpPr>
              <p:cNvPr id="28" name="Google Shape;28;p23"/>
              <p:cNvSpPr/>
              <p:nvPr/>
            </p:nvSpPr>
            <p:spPr>
              <a:xfrm rot="-8100000">
                <a:off x="2207971" y="2856305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3"/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rect b="b" l="l" r="r" t="t"/>
                <a:pathLst>
                  <a:path extrusionOk="0" h="464738" w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" name="Google Shape;30;p23"/>
              <p:cNvGrpSpPr/>
              <p:nvPr/>
            </p:nvGrpSpPr>
            <p:grpSpPr>
              <a:xfrm>
                <a:off x="2435580" y="2516203"/>
                <a:ext cx="636396" cy="900662"/>
                <a:chOff x="2435580" y="2516203"/>
                <a:chExt cx="636396" cy="900662"/>
              </a:xfrm>
            </p:grpSpPr>
            <p:cxnSp>
              <p:nvCxnSpPr>
                <p:cNvPr id="31" name="Google Shape;31;p23"/>
                <p:cNvCxnSpPr/>
                <p:nvPr/>
              </p:nvCxnSpPr>
              <p:spPr>
                <a:xfrm rot="10800000">
                  <a:off x="2440769" y="2516865"/>
                  <a:ext cx="0" cy="90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2" name="Google Shape;32;p23"/>
                <p:cNvCxnSpPr/>
                <p:nvPr/>
              </p:nvCxnSpPr>
              <p:spPr>
                <a:xfrm rot="10800000">
                  <a:off x="2753778" y="2384401"/>
                  <a:ext cx="0" cy="90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33" name="Google Shape;33;p23"/>
          <p:cNvSpPr/>
          <p:nvPr/>
        </p:nvSpPr>
        <p:spPr>
          <a:xfrm rot="10800000">
            <a:off x="1485262" y="697430"/>
            <a:ext cx="340415" cy="340415"/>
          </a:xfrm>
          <a:prstGeom prst="ellipse">
            <a:avLst/>
          </a:prstGeom>
          <a:solidFill>
            <a:srgbClr val="722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3"/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35;p23"/>
          <p:cNvCxnSpPr/>
          <p:nvPr/>
        </p:nvCxnSpPr>
        <p:spPr>
          <a:xfrm rot="5400000">
            <a:off x="5826000" y="3429001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6587491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4064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800"/>
              <a:buChar char="·"/>
              <a:defRPr sz="28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s">
  <p:cSld name="Screensho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24"/>
          <p:cNvCxnSpPr/>
          <p:nvPr/>
        </p:nvCxnSpPr>
        <p:spPr>
          <a:xfrm>
            <a:off x="5826000" y="5686041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24"/>
          <p:cNvSpPr txBox="1"/>
          <p:nvPr>
            <p:ph type="title"/>
          </p:nvPr>
        </p:nvSpPr>
        <p:spPr>
          <a:xfrm>
            <a:off x="1082675" y="59054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">
  <p:cSld name="Alternative 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5"/>
          <p:cNvPicPr preferRelativeResize="0"/>
          <p:nvPr/>
        </p:nvPicPr>
        <p:blipFill rotWithShape="1">
          <a:blip r:embed="rId2">
            <a:alphaModFix/>
          </a:blip>
          <a:srcRect b="0" l="27781" r="0" t="0"/>
          <a:stretch/>
        </p:blipFill>
        <p:spPr>
          <a:xfrm rot="-5400000">
            <a:off x="2667001" y="-2667000"/>
            <a:ext cx="6858000" cy="121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5"/>
          <p:cNvSpPr/>
          <p:nvPr/>
        </p:nvSpPr>
        <p:spPr>
          <a:xfrm>
            <a:off x="0" y="4734048"/>
            <a:ext cx="12192000" cy="2123952"/>
          </a:xfrm>
          <a:prstGeom prst="rect">
            <a:avLst/>
          </a:prstGeom>
          <a:solidFill>
            <a:srgbClr val="722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5"/>
          <p:cNvSpPr txBox="1"/>
          <p:nvPr>
            <p:ph idx="1" type="subTitle"/>
          </p:nvPr>
        </p:nvSpPr>
        <p:spPr>
          <a:xfrm>
            <a:off x="2354090" y="5984938"/>
            <a:ext cx="7483819" cy="49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i="0" sz="1600">
                <a:solidFill>
                  <a:srgbClr val="A5A5A5"/>
                </a:solidFill>
              </a:defRPr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48" name="Google Shape;48;p25"/>
          <p:cNvCxnSpPr/>
          <p:nvPr/>
        </p:nvCxnSpPr>
        <p:spPr>
          <a:xfrm>
            <a:off x="5826000" y="4371591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25"/>
          <p:cNvSpPr txBox="1"/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5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lternative Title">
  <p:cSld name="1_Alternative 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6"/>
          <p:cNvPicPr preferRelativeResize="0"/>
          <p:nvPr/>
        </p:nvPicPr>
        <p:blipFill rotWithShape="1">
          <a:blip r:embed="rId2">
            <a:alphaModFix/>
          </a:blip>
          <a:srcRect b="18910" l="0" r="0" t="43590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6"/>
          <p:cNvSpPr/>
          <p:nvPr/>
        </p:nvSpPr>
        <p:spPr>
          <a:xfrm>
            <a:off x="0" y="4734048"/>
            <a:ext cx="12192000" cy="2123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6"/>
          <p:cNvSpPr txBox="1"/>
          <p:nvPr>
            <p:ph idx="1" type="subTitle"/>
          </p:nvPr>
        </p:nvSpPr>
        <p:spPr>
          <a:xfrm>
            <a:off x="2354090" y="5984938"/>
            <a:ext cx="7483819" cy="49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i="0" sz="1600">
                <a:solidFill>
                  <a:schemeClr val="lt1"/>
                </a:solidFill>
              </a:defRPr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56" name="Google Shape;56;p26"/>
          <p:cNvCxnSpPr/>
          <p:nvPr/>
        </p:nvCxnSpPr>
        <p:spPr>
          <a:xfrm>
            <a:off x="5826000" y="4371591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26"/>
          <p:cNvSpPr txBox="1"/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6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/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" type="body"/>
          </p:nvPr>
        </p:nvSpPr>
        <p:spPr>
          <a:xfrm>
            <a:off x="6654800" y="2252664"/>
            <a:ext cx="4451348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7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grpSp>
        <p:nvGrpSpPr>
          <p:cNvPr id="66" name="Google Shape;66;p27"/>
          <p:cNvGrpSpPr/>
          <p:nvPr/>
        </p:nvGrpSpPr>
        <p:grpSpPr>
          <a:xfrm>
            <a:off x="903520" y="1008265"/>
            <a:ext cx="1241179" cy="1192625"/>
            <a:chOff x="903520" y="1008265"/>
            <a:chExt cx="1241179" cy="1192625"/>
          </a:xfrm>
        </p:grpSpPr>
        <p:grpSp>
          <p:nvGrpSpPr>
            <p:cNvPr id="67" name="Google Shape;67;p27"/>
            <p:cNvGrpSpPr/>
            <p:nvPr/>
          </p:nvGrpSpPr>
          <p:grpSpPr>
            <a:xfrm flipH="1" rot="-2700000">
              <a:off x="1067391" y="1242261"/>
              <a:ext cx="961992" cy="724633"/>
              <a:chOff x="461917" y="958515"/>
              <a:chExt cx="961992" cy="724633"/>
            </a:xfrm>
          </p:grpSpPr>
          <p:sp>
            <p:nvSpPr>
              <p:cNvPr id="68" name="Google Shape;68;p27"/>
              <p:cNvSpPr/>
              <p:nvPr/>
            </p:nvSpPr>
            <p:spPr>
              <a:xfrm flipH="1" rot="8100000">
                <a:off x="558167" y="1122160"/>
                <a:ext cx="464738" cy="464738"/>
              </a:xfrm>
              <a:custGeom>
                <a:rect b="b" l="l" r="r" t="t"/>
                <a:pathLst>
                  <a:path extrusionOk="0" h="464738" w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7"/>
              <p:cNvSpPr/>
              <p:nvPr/>
            </p:nvSpPr>
            <p:spPr>
              <a:xfrm flipH="1" rot="5400000">
                <a:off x="959170" y="958515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70;p27"/>
            <p:cNvGrpSpPr/>
            <p:nvPr/>
          </p:nvGrpSpPr>
          <p:grpSpPr>
            <a:xfrm>
              <a:off x="903520" y="1063906"/>
              <a:ext cx="960256" cy="901092"/>
              <a:chOff x="2111720" y="2516203"/>
              <a:chExt cx="960256" cy="901092"/>
            </a:xfrm>
          </p:grpSpPr>
          <p:sp>
            <p:nvSpPr>
              <p:cNvPr id="71" name="Google Shape;71;p27"/>
              <p:cNvSpPr/>
              <p:nvPr/>
            </p:nvSpPr>
            <p:spPr>
              <a:xfrm rot="-8100000">
                <a:off x="2207971" y="2856305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7"/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rect b="b" l="l" r="r" t="t"/>
                <a:pathLst>
                  <a:path extrusionOk="0" h="464738" w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73;p27"/>
              <p:cNvGrpSpPr/>
              <p:nvPr/>
            </p:nvGrpSpPr>
            <p:grpSpPr>
              <a:xfrm>
                <a:off x="2435580" y="2516203"/>
                <a:ext cx="636396" cy="900662"/>
                <a:chOff x="2435580" y="2516203"/>
                <a:chExt cx="636396" cy="900662"/>
              </a:xfrm>
            </p:grpSpPr>
            <p:cxnSp>
              <p:nvCxnSpPr>
                <p:cNvPr id="74" name="Google Shape;74;p27"/>
                <p:cNvCxnSpPr/>
                <p:nvPr/>
              </p:nvCxnSpPr>
              <p:spPr>
                <a:xfrm rot="10800000">
                  <a:off x="2440769" y="2516865"/>
                  <a:ext cx="0" cy="90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" name="Google Shape;75;p27"/>
                <p:cNvCxnSpPr/>
                <p:nvPr/>
              </p:nvCxnSpPr>
              <p:spPr>
                <a:xfrm rot="10800000">
                  <a:off x="2753778" y="2384401"/>
                  <a:ext cx="0" cy="90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76" name="Google Shape;76;p27"/>
          <p:cNvSpPr/>
          <p:nvPr/>
        </p:nvSpPr>
        <p:spPr>
          <a:xfrm rot="10800000">
            <a:off x="1485262" y="697430"/>
            <a:ext cx="340415" cy="340415"/>
          </a:xfrm>
          <a:prstGeom prst="ellipse">
            <a:avLst/>
          </a:prstGeom>
          <a:solidFill>
            <a:srgbClr val="722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7"/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27"/>
          <p:cNvCxnSpPr/>
          <p:nvPr/>
        </p:nvCxnSpPr>
        <p:spPr>
          <a:xfrm rot="5400000">
            <a:off x="5826000" y="3429001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27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7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/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" name="Google Shape;83;p28"/>
          <p:cNvGrpSpPr/>
          <p:nvPr/>
        </p:nvGrpSpPr>
        <p:grpSpPr>
          <a:xfrm>
            <a:off x="903520" y="1008265"/>
            <a:ext cx="1241179" cy="1192625"/>
            <a:chOff x="903520" y="1008265"/>
            <a:chExt cx="1241179" cy="1192625"/>
          </a:xfrm>
        </p:grpSpPr>
        <p:grpSp>
          <p:nvGrpSpPr>
            <p:cNvPr id="84" name="Google Shape;84;p28"/>
            <p:cNvGrpSpPr/>
            <p:nvPr/>
          </p:nvGrpSpPr>
          <p:grpSpPr>
            <a:xfrm flipH="1" rot="-2700000">
              <a:off x="1067391" y="1242261"/>
              <a:ext cx="961992" cy="724633"/>
              <a:chOff x="461917" y="958515"/>
              <a:chExt cx="961992" cy="724633"/>
            </a:xfrm>
          </p:grpSpPr>
          <p:sp>
            <p:nvSpPr>
              <p:cNvPr id="85" name="Google Shape;85;p28"/>
              <p:cNvSpPr/>
              <p:nvPr/>
            </p:nvSpPr>
            <p:spPr>
              <a:xfrm flipH="1" rot="8100000">
                <a:off x="558167" y="1122160"/>
                <a:ext cx="464738" cy="464738"/>
              </a:xfrm>
              <a:custGeom>
                <a:rect b="b" l="l" r="r" t="t"/>
                <a:pathLst>
                  <a:path extrusionOk="0" h="464738" w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8"/>
              <p:cNvSpPr/>
              <p:nvPr/>
            </p:nvSpPr>
            <p:spPr>
              <a:xfrm flipH="1" rot="5400000">
                <a:off x="959170" y="958515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28"/>
            <p:cNvGrpSpPr/>
            <p:nvPr/>
          </p:nvGrpSpPr>
          <p:grpSpPr>
            <a:xfrm>
              <a:off x="903520" y="1063906"/>
              <a:ext cx="960256" cy="901092"/>
              <a:chOff x="2111720" y="2516203"/>
              <a:chExt cx="960256" cy="901092"/>
            </a:xfrm>
          </p:grpSpPr>
          <p:sp>
            <p:nvSpPr>
              <p:cNvPr id="88" name="Google Shape;88;p28"/>
              <p:cNvSpPr/>
              <p:nvPr/>
            </p:nvSpPr>
            <p:spPr>
              <a:xfrm rot="-8100000">
                <a:off x="2207971" y="2856305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8"/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rect b="b" l="l" r="r" t="t"/>
                <a:pathLst>
                  <a:path extrusionOk="0" h="464738" w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" name="Google Shape;90;p28"/>
              <p:cNvGrpSpPr/>
              <p:nvPr/>
            </p:nvGrpSpPr>
            <p:grpSpPr>
              <a:xfrm>
                <a:off x="2435580" y="2516203"/>
                <a:ext cx="636396" cy="900662"/>
                <a:chOff x="2435580" y="2516203"/>
                <a:chExt cx="636396" cy="900662"/>
              </a:xfrm>
            </p:grpSpPr>
            <p:cxnSp>
              <p:nvCxnSpPr>
                <p:cNvPr id="91" name="Google Shape;91;p28"/>
                <p:cNvCxnSpPr/>
                <p:nvPr/>
              </p:nvCxnSpPr>
              <p:spPr>
                <a:xfrm rot="10800000">
                  <a:off x="2440769" y="2516865"/>
                  <a:ext cx="0" cy="90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2" name="Google Shape;92;p28"/>
                <p:cNvCxnSpPr/>
                <p:nvPr/>
              </p:nvCxnSpPr>
              <p:spPr>
                <a:xfrm rot="10800000">
                  <a:off x="2753778" y="2384401"/>
                  <a:ext cx="0" cy="90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93" name="Google Shape;93;p28"/>
          <p:cNvSpPr/>
          <p:nvPr/>
        </p:nvSpPr>
        <p:spPr>
          <a:xfrm rot="10800000">
            <a:off x="1485262" y="697430"/>
            <a:ext cx="340415" cy="340415"/>
          </a:xfrm>
          <a:prstGeom prst="ellipse">
            <a:avLst/>
          </a:prstGeom>
          <a:solidFill>
            <a:srgbClr val="722F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8"/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8"/>
          <p:cNvCxnSpPr/>
          <p:nvPr/>
        </p:nvCxnSpPr>
        <p:spPr>
          <a:xfrm rot="5400000">
            <a:off x="6963920" y="3337561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8"/>
          <p:cNvSpPr/>
          <p:nvPr>
            <p:ph idx="2" type="pic"/>
          </p:nvPr>
        </p:nvSpPr>
        <p:spPr>
          <a:xfrm>
            <a:off x="8808720" y="0"/>
            <a:ext cx="3383279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8"/>
          <p:cNvSpPr/>
          <p:nvPr>
            <p:ph idx="3" type="pic"/>
          </p:nvPr>
        </p:nvSpPr>
        <p:spPr>
          <a:xfrm>
            <a:off x="8808721" y="3429000"/>
            <a:ext cx="3383279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8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1079500" y="1079500"/>
            <a:ext cx="10026650" cy="4689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9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05" name="Google Shape;105;p29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9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" type="body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3" name="Google Shape;113;p30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0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9969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0" i="0" sz="2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Noto Sans Symbols"/>
              <a:buChar char="·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Noto Sans Symbols"/>
              <a:buChar char="·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Noto Sans Symbols"/>
              <a:buChar char="·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/>
          <p:nvPr>
            <p:ph idx="1" type="subTitle"/>
          </p:nvPr>
        </p:nvSpPr>
        <p:spPr>
          <a:xfrm>
            <a:off x="1856250" y="5760721"/>
            <a:ext cx="8479499" cy="795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ZA"/>
              <a:t>Ndlovu, Siyamthanda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· </a:t>
            </a:r>
            <a:r>
              <a:rPr lang="en-ZA"/>
              <a:t>Zitha, Simphiwe Jessica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ZA"/>
              <a:t>Green, Charlotte Lauren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ZA"/>
              <a:t>Rampa, Nthati Kekeletso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· </a:t>
            </a:r>
            <a:r>
              <a:rPr lang="en-ZA"/>
              <a:t>Proudfoot, Rourke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· </a:t>
            </a:r>
            <a:r>
              <a:rPr lang="en-ZA"/>
              <a:t>Zondo , Katlego Nicole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· </a:t>
            </a:r>
            <a:r>
              <a:rPr lang="en-ZA"/>
              <a:t>Borchard, Nerina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 txBox="1"/>
          <p:nvPr>
            <p:ph type="title"/>
          </p:nvPr>
        </p:nvSpPr>
        <p:spPr>
          <a:xfrm>
            <a:off x="1082675" y="502410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>
                <a:latin typeface="Oswald"/>
                <a:ea typeface="Oswald"/>
                <a:cs typeface="Oswald"/>
                <a:sym typeface="Oswald"/>
              </a:rPr>
              <a:t>DIONYSUS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/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/>
              <a:t>EXPERIENCE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6725950" y="1071475"/>
            <a:ext cx="49521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One thing we can say with </a:t>
            </a: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certainty</a:t>
            </a: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is that trial and error was the experience.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Information kept being added and removed.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structure changed on </a:t>
            </a: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occasion</a:t>
            </a: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Though through discussions and attempts we were able to come up with a diagram that fits our group.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e6f0c4503_0_32"/>
          <p:cNvSpPr txBox="1"/>
          <p:nvPr>
            <p:ph type="title"/>
          </p:nvPr>
        </p:nvSpPr>
        <p:spPr>
          <a:xfrm>
            <a:off x="408175" y="2254200"/>
            <a:ext cx="3778500" cy="23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(E)ER-DIAGRAM</a:t>
            </a:r>
            <a:endParaRPr/>
          </a:p>
        </p:txBody>
      </p:sp>
      <p:sp>
        <p:nvSpPr>
          <p:cNvPr id="254" name="Google Shape;254;g24e6f0c4503_0_32"/>
          <p:cNvSpPr txBox="1"/>
          <p:nvPr/>
        </p:nvSpPr>
        <p:spPr>
          <a:xfrm>
            <a:off x="6440825" y="1011450"/>
            <a:ext cx="49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4e6f0c4503_0_32"/>
          <p:cNvSpPr txBox="1"/>
          <p:nvPr/>
        </p:nvSpPr>
        <p:spPr>
          <a:xfrm>
            <a:off x="6831000" y="561250"/>
            <a:ext cx="46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g24e6f0c4503_0_32"/>
          <p:cNvPicPr preferRelativeResize="0"/>
          <p:nvPr/>
        </p:nvPicPr>
        <p:blipFill rotWithShape="1">
          <a:blip r:embed="rId3">
            <a:alphaModFix/>
          </a:blip>
          <a:srcRect b="0" l="0" r="2978" t="2676"/>
          <a:stretch/>
        </p:blipFill>
        <p:spPr>
          <a:xfrm>
            <a:off x="4504975" y="96075"/>
            <a:ext cx="7113175" cy="6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e6f0c4503_0_48"/>
          <p:cNvSpPr txBox="1"/>
          <p:nvPr>
            <p:ph type="title"/>
          </p:nvPr>
        </p:nvSpPr>
        <p:spPr>
          <a:xfrm>
            <a:off x="1082675" y="5105386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3 : </a:t>
            </a:r>
            <a:r>
              <a:rPr lang="en-ZA"/>
              <a:t>(E)ER-DIAGRAM  TO RELATIONAL MAPPING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/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/>
              <a:t>EXPERIENCE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6725925" y="2151450"/>
            <a:ext cx="4892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Due to our forever changing (E)ER - diagram, this task had its own challenges.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followed the </a:t>
            </a: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necessary</a:t>
            </a: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steps and achieved completing our Relational Mapping.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e6f0c4503_0_53"/>
          <p:cNvSpPr txBox="1"/>
          <p:nvPr>
            <p:ph type="title"/>
          </p:nvPr>
        </p:nvSpPr>
        <p:spPr>
          <a:xfrm>
            <a:off x="108025" y="2510100"/>
            <a:ext cx="2668200" cy="183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RELATIONAL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MAPPING</a:t>
            </a:r>
            <a:endParaRPr/>
          </a:p>
        </p:txBody>
      </p:sp>
      <p:sp>
        <p:nvSpPr>
          <p:cNvPr id="273" name="Google Shape;273;g24e6f0c4503_0_53"/>
          <p:cNvSpPr txBox="1"/>
          <p:nvPr/>
        </p:nvSpPr>
        <p:spPr>
          <a:xfrm>
            <a:off x="6846000" y="1086475"/>
            <a:ext cx="46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4e6f0c4503_0_53"/>
          <p:cNvSpPr txBox="1"/>
          <p:nvPr/>
        </p:nvSpPr>
        <p:spPr>
          <a:xfrm>
            <a:off x="6876000" y="1176525"/>
            <a:ext cx="28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g24e6f0c450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25" y="548462"/>
            <a:ext cx="9535575" cy="57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4e6f0c4503_0_53"/>
          <p:cNvSpPr txBox="1"/>
          <p:nvPr/>
        </p:nvSpPr>
        <p:spPr>
          <a:xfrm>
            <a:off x="228125" y="6383775"/>
            <a:ext cx="1120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Colouring with steps can be viewed in our finalised pdf.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e6f0c4503_0_61"/>
          <p:cNvSpPr txBox="1"/>
          <p:nvPr>
            <p:ph type="title"/>
          </p:nvPr>
        </p:nvSpPr>
        <p:spPr>
          <a:xfrm>
            <a:off x="1082675" y="5105386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4: RELATIONAL SCHEMA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/>
          <p:nvPr/>
        </p:nvSpPr>
        <p:spPr>
          <a:xfrm>
            <a:off x="2509100" y="1011450"/>
            <a:ext cx="43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8"/>
          <p:cNvPicPr preferRelativeResize="0"/>
          <p:nvPr/>
        </p:nvPicPr>
        <p:blipFill rotWithShape="1">
          <a:blip r:embed="rId3">
            <a:alphaModFix/>
          </a:blip>
          <a:srcRect b="36920" l="0" r="0" t="0"/>
          <a:stretch/>
        </p:blipFill>
        <p:spPr>
          <a:xfrm>
            <a:off x="152400" y="1999250"/>
            <a:ext cx="59436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85200"/>
            <a:ext cx="59436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8"/>
          <p:cNvSpPr txBox="1"/>
          <p:nvPr/>
        </p:nvSpPr>
        <p:spPr>
          <a:xfrm>
            <a:off x="6005625" y="1491650"/>
            <a:ext cx="62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400" y="2044250"/>
            <a:ext cx="5791200" cy="192111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8"/>
          <p:cNvSpPr txBox="1"/>
          <p:nvPr/>
        </p:nvSpPr>
        <p:spPr>
          <a:xfrm>
            <a:off x="4790100" y="1026450"/>
            <a:ext cx="7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400" y="4117769"/>
            <a:ext cx="5791200" cy="173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 txBox="1"/>
          <p:nvPr/>
        </p:nvSpPr>
        <p:spPr>
          <a:xfrm>
            <a:off x="918400" y="2241975"/>
            <a:ext cx="8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0" y="1848938"/>
            <a:ext cx="59436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9"/>
          <p:cNvSpPr txBox="1"/>
          <p:nvPr/>
        </p:nvSpPr>
        <p:spPr>
          <a:xfrm>
            <a:off x="4384925" y="876375"/>
            <a:ext cx="50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400" y="1848950"/>
            <a:ext cx="5776175" cy="2564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9"/>
          <p:cNvSpPr txBox="1"/>
          <p:nvPr/>
        </p:nvSpPr>
        <p:spPr>
          <a:xfrm>
            <a:off x="453200" y="4628025"/>
            <a:ext cx="48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00" y="4413053"/>
            <a:ext cx="4685795" cy="214014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9"/>
          <p:cNvSpPr txBox="1"/>
          <p:nvPr/>
        </p:nvSpPr>
        <p:spPr>
          <a:xfrm>
            <a:off x="2749200" y="-189075"/>
            <a:ext cx="85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700" y="4565453"/>
            <a:ext cx="5384886" cy="2140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e8cd43208_0_32"/>
          <p:cNvSpPr txBox="1"/>
          <p:nvPr>
            <p:ph type="title"/>
          </p:nvPr>
        </p:nvSpPr>
        <p:spPr>
          <a:xfrm>
            <a:off x="659325" y="2571750"/>
            <a:ext cx="2720100" cy="171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FINAL SCHEMA</a:t>
            </a:r>
            <a:endParaRPr/>
          </a:p>
        </p:txBody>
      </p:sp>
      <p:sp>
        <p:nvSpPr>
          <p:cNvPr id="310" name="Google Shape;310;g24e8cd43208_0_32"/>
          <p:cNvSpPr txBox="1"/>
          <p:nvPr/>
        </p:nvSpPr>
        <p:spPr>
          <a:xfrm>
            <a:off x="4219850" y="906400"/>
            <a:ext cx="72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24e8cd43208_0_32"/>
          <p:cNvPicPr preferRelativeResize="0"/>
          <p:nvPr/>
        </p:nvPicPr>
        <p:blipFill rotWithShape="1">
          <a:blip r:embed="rId3">
            <a:alphaModFix/>
          </a:blip>
          <a:srcRect b="0" l="6573" r="6928" t="0"/>
          <a:stretch/>
        </p:blipFill>
        <p:spPr>
          <a:xfrm>
            <a:off x="4519975" y="140850"/>
            <a:ext cx="7113099" cy="6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e8cd43208_0_40"/>
          <p:cNvSpPr txBox="1"/>
          <p:nvPr>
            <p:ph type="title"/>
          </p:nvPr>
        </p:nvSpPr>
        <p:spPr>
          <a:xfrm>
            <a:off x="925800" y="5150394"/>
            <a:ext cx="10340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 sz="5700"/>
              <a:t>TASK 5 : WEB-BASED APPLICATION</a:t>
            </a:r>
            <a:endParaRPr sz="5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>
            <p:ph idx="4294967295" type="ctrTitle"/>
          </p:nvPr>
        </p:nvSpPr>
        <p:spPr>
          <a:xfrm>
            <a:off x="1085851" y="1089025"/>
            <a:ext cx="6118224" cy="1532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</a:pPr>
            <a:r>
              <a:rPr b="0" i="0" lang="en-ZA" sz="4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DIONYSUS</a:t>
            </a:r>
            <a:endParaRPr b="0" i="0" sz="48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Google Shape;185;p2"/>
          <p:cNvSpPr txBox="1"/>
          <p:nvPr>
            <p:ph idx="1" type="subTitle"/>
          </p:nvPr>
        </p:nvSpPr>
        <p:spPr>
          <a:xfrm>
            <a:off x="1638300" y="4248000"/>
            <a:ext cx="5016500" cy="152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ZA"/>
              <a:t>Named after the Greek God of Wine, Insanity and certainly more...Dionysus acting as a way to connect you to your desired experience. </a:t>
            </a:r>
            <a:endParaRPr/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ZA"/>
              <a:t>Let the insanity begin.</a:t>
            </a:r>
            <a:endParaRPr/>
          </a:p>
        </p:txBody>
      </p:sp>
      <p:grpSp>
        <p:nvGrpSpPr>
          <p:cNvPr id="186" name="Google Shape;186;p2"/>
          <p:cNvGrpSpPr/>
          <p:nvPr/>
        </p:nvGrpSpPr>
        <p:grpSpPr>
          <a:xfrm>
            <a:off x="3036889" y="2840038"/>
            <a:ext cx="2216150" cy="1229507"/>
            <a:chOff x="4987925" y="2840038"/>
            <a:chExt cx="2216150" cy="1229507"/>
          </a:xfrm>
        </p:grpSpPr>
        <p:sp>
          <p:nvSpPr>
            <p:cNvPr id="187" name="Google Shape;187;p2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" name="Google Shape;190;p2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191" name="Google Shape;191;p2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flipH="1" rot="-5400000">
                <a:off x="4432859" y="3200647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2"/>
            <p:cNvGrpSpPr/>
            <p:nvPr/>
          </p:nvGrpSpPr>
          <p:grpSpPr>
            <a:xfrm>
              <a:off x="5341982" y="2840294"/>
              <a:ext cx="1493040" cy="1229251"/>
              <a:chOff x="4159897" y="2923279"/>
              <a:chExt cx="1493040" cy="1229251"/>
            </a:xfrm>
          </p:grpSpPr>
          <p:grpSp>
            <p:nvGrpSpPr>
              <p:cNvPr id="194" name="Google Shape;194;p2"/>
              <p:cNvGrpSpPr/>
              <p:nvPr/>
            </p:nvGrpSpPr>
            <p:grpSpPr>
              <a:xfrm rot="-8100000">
                <a:off x="4709692" y="2997313"/>
                <a:ext cx="657240" cy="1081184"/>
                <a:chOff x="4414933" y="2470620"/>
                <a:chExt cx="657240" cy="1081184"/>
              </a:xfrm>
            </p:grpSpPr>
            <p:sp>
              <p:nvSpPr>
                <p:cNvPr id="195" name="Google Shape;195;p2"/>
                <p:cNvSpPr/>
                <p:nvPr/>
              </p:nvSpPr>
              <p:spPr>
                <a:xfrm rot="-8100000">
                  <a:off x="4511184" y="2990814"/>
                  <a:ext cx="464739" cy="464739"/>
                </a:xfrm>
                <a:custGeom>
                  <a:rect b="b" l="l" r="r" t="t"/>
                  <a:pathLst>
                    <a:path extrusionOk="0" h="464739" w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96" name="Google Shape;196;p2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7" name="Google Shape;197;p2"/>
              <p:cNvGrpSpPr/>
              <p:nvPr/>
            </p:nvGrpSpPr>
            <p:grpSpPr>
              <a:xfrm flipH="1" rot="8100000">
                <a:off x="4445903" y="2997313"/>
                <a:ext cx="657240" cy="1081184"/>
                <a:chOff x="4414933" y="2470620"/>
                <a:chExt cx="657240" cy="1081184"/>
              </a:xfrm>
            </p:grpSpPr>
            <p:sp>
              <p:nvSpPr>
                <p:cNvPr id="198" name="Google Shape;198;p2"/>
                <p:cNvSpPr/>
                <p:nvPr/>
              </p:nvSpPr>
              <p:spPr>
                <a:xfrm rot="-8100000">
                  <a:off x="4511184" y="2990814"/>
                  <a:ext cx="464739" cy="464739"/>
                </a:xfrm>
                <a:custGeom>
                  <a:rect b="b" l="l" r="r" t="t"/>
                  <a:pathLst>
                    <a:path extrusionOk="0" h="464739" w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99" name="Google Shape;199;p2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pic>
        <p:nvPicPr>
          <p:cNvPr descr="A marble with brown and aqua colors" id="200" name="Google Shape;200;p2"/>
          <p:cNvPicPr preferRelativeResize="0"/>
          <p:nvPr/>
        </p:nvPicPr>
        <p:blipFill rotWithShape="1">
          <a:blip r:embed="rId3">
            <a:alphaModFix/>
          </a:blip>
          <a:srcRect b="-2" l="7184" r="12873" t="0"/>
          <a:stretch/>
        </p:blipFill>
        <p:spPr>
          <a:xfrm>
            <a:off x="8329200" y="10"/>
            <a:ext cx="3862800" cy="343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4">
            <a:alphaModFix/>
          </a:blip>
          <a:srcRect b="0" l="0" r="15555" t="0"/>
          <a:stretch/>
        </p:blipFill>
        <p:spPr>
          <a:xfrm>
            <a:off x="8329200" y="3427200"/>
            <a:ext cx="3862800" cy="34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 txBox="1"/>
          <p:nvPr>
            <p:ph type="title"/>
          </p:nvPr>
        </p:nvSpPr>
        <p:spPr>
          <a:xfrm>
            <a:off x="1082700" y="5905511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HOMEPAGE </a:t>
            </a:r>
            <a:endParaRPr/>
          </a:p>
        </p:txBody>
      </p:sp>
      <p:pic>
        <p:nvPicPr>
          <p:cNvPr id="322" name="Google Shape;3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588" y="182425"/>
            <a:ext cx="9956819" cy="560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3aebe2aac_0_0"/>
          <p:cNvSpPr txBox="1"/>
          <p:nvPr>
            <p:ph type="title"/>
          </p:nvPr>
        </p:nvSpPr>
        <p:spPr>
          <a:xfrm>
            <a:off x="1082700" y="5905511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HOMEPAGE </a:t>
            </a:r>
            <a:endParaRPr/>
          </a:p>
        </p:txBody>
      </p:sp>
      <p:pic>
        <p:nvPicPr>
          <p:cNvPr id="328" name="Google Shape;328;g1e3aebe2a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588" y="137400"/>
            <a:ext cx="9956819" cy="560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"/>
          <p:cNvSpPr txBox="1"/>
          <p:nvPr>
            <p:ph type="title"/>
          </p:nvPr>
        </p:nvSpPr>
        <p:spPr>
          <a:xfrm>
            <a:off x="6650925" y="1948950"/>
            <a:ext cx="46221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7777"/>
              <a:buFont typeface="Oswald"/>
              <a:buNone/>
            </a:pPr>
            <a:r>
              <a:rPr lang="en-ZA" sz="3600">
                <a:latin typeface="Comfortaa"/>
                <a:ea typeface="Comfortaa"/>
                <a:cs typeface="Comfortaa"/>
                <a:sym typeface="Comfortaa"/>
              </a:rPr>
              <a:t>Please make reference to the web-based application for further details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7777"/>
              <a:buFont typeface="Oswald"/>
              <a:buNone/>
            </a:pPr>
            <a:r>
              <a:rPr lang="en-ZA" sz="3600"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4" name="Google Shape;334;p11"/>
          <p:cNvSpPr txBox="1"/>
          <p:nvPr>
            <p:ph idx="1" type="body"/>
          </p:nvPr>
        </p:nvSpPr>
        <p:spPr>
          <a:xfrm>
            <a:off x="1012327" y="2254238"/>
            <a:ext cx="44577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ZA"/>
              <a:t>WEB-BASED APPLICATION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e8cd43208_0_44"/>
          <p:cNvSpPr txBox="1"/>
          <p:nvPr>
            <p:ph type="title"/>
          </p:nvPr>
        </p:nvSpPr>
        <p:spPr>
          <a:xfrm>
            <a:off x="1082675" y="5105386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6 :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type="title"/>
          </p:nvPr>
        </p:nvSpPr>
        <p:spPr>
          <a:xfrm>
            <a:off x="6395800" y="367700"/>
            <a:ext cx="5492400" cy="6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100"/>
              <a:t>P</a:t>
            </a:r>
            <a:r>
              <a:rPr lang="en-ZA" sz="3100">
                <a:latin typeface="Comfortaa"/>
                <a:ea typeface="Comfortaa"/>
                <a:cs typeface="Comfortaa"/>
                <a:sym typeface="Comfortaa"/>
              </a:rPr>
              <a:t>lease view our database on phpmyadmin…</a:t>
            </a:r>
            <a:endParaRPr sz="3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t/>
            </a:r>
            <a:endParaRPr sz="3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100">
                <a:latin typeface="Comfortaa"/>
                <a:ea typeface="Comfortaa"/>
                <a:cs typeface="Comfortaa"/>
                <a:sym typeface="Comfortaa"/>
              </a:rPr>
              <a:t>Summary: </a:t>
            </a:r>
            <a:endParaRPr sz="3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100">
                <a:latin typeface="Comfortaa"/>
                <a:ea typeface="Comfortaa"/>
                <a:cs typeface="Comfortaa"/>
                <a:sym typeface="Comfortaa"/>
              </a:rPr>
              <a:t>55 customers</a:t>
            </a:r>
            <a:endParaRPr sz="3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100">
                <a:latin typeface="Comfortaa"/>
                <a:ea typeface="Comfortaa"/>
                <a:cs typeface="Comfortaa"/>
                <a:sym typeface="Comfortaa"/>
              </a:rPr>
              <a:t>10 Events</a:t>
            </a:r>
            <a:endParaRPr sz="3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>
                <a:latin typeface="Comfortaa"/>
                <a:ea typeface="Comfortaa"/>
                <a:cs typeface="Comfortaa"/>
                <a:sym typeface="Comfortaa"/>
              </a:rPr>
              <a:t>17 owners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>
                <a:latin typeface="Comfortaa"/>
                <a:ea typeface="Comfortaa"/>
                <a:cs typeface="Comfortaa"/>
                <a:sym typeface="Comfortaa"/>
              </a:rPr>
              <a:t>28 reviews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>
                <a:latin typeface="Comfortaa"/>
                <a:ea typeface="Comfortaa"/>
                <a:cs typeface="Comfortaa"/>
                <a:sym typeface="Comfortaa"/>
              </a:rPr>
              <a:t>75 users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>
                <a:latin typeface="Comfortaa"/>
                <a:ea typeface="Comfortaa"/>
                <a:cs typeface="Comfortaa"/>
                <a:sym typeface="Comfortaa"/>
              </a:rPr>
              <a:t>220 wines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>
                <a:latin typeface="Comfortaa"/>
                <a:ea typeface="Comfortaa"/>
                <a:cs typeface="Comfortaa"/>
                <a:sym typeface="Comfortaa"/>
              </a:rPr>
              <a:t>18 wineries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>
                <a:latin typeface="Comfortaa"/>
                <a:ea typeface="Comfortaa"/>
                <a:cs typeface="Comfortaa"/>
                <a:sym typeface="Comfortaa"/>
              </a:rPr>
              <a:t>And counting….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5" name="Google Shape;345;p14"/>
          <p:cNvSpPr txBox="1"/>
          <p:nvPr>
            <p:ph idx="1" type="body"/>
          </p:nvPr>
        </p:nvSpPr>
        <p:spPr>
          <a:xfrm>
            <a:off x="734941" y="2254238"/>
            <a:ext cx="44577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ZA" sz="4200"/>
              <a:t>DATA</a:t>
            </a:r>
            <a:endParaRPr sz="4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a54c6527a_0_0"/>
          <p:cNvSpPr txBox="1"/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400"/>
              <a:t>Data Wines and Wineries</a:t>
            </a:r>
            <a:endParaRPr sz="3400"/>
          </a:p>
        </p:txBody>
      </p:sp>
      <p:sp>
        <p:nvSpPr>
          <p:cNvPr id="351" name="Google Shape;351;g20a54c6527a_0_0"/>
          <p:cNvSpPr txBox="1"/>
          <p:nvPr/>
        </p:nvSpPr>
        <p:spPr>
          <a:xfrm>
            <a:off x="6545850" y="535200"/>
            <a:ext cx="51021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Wineries and wine: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Castello di Amorosa- Italy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Bodegas Torres-Spain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Château Margaux-France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Penfolds Magill Estate-Australia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Robert Mondavi Winery-California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Bosman Family Vineyards-South Africa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Are all notable wineries as they all have (+)10 wines </a:t>
            </a: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each</a:t>
            </a: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"/>
          <p:cNvSpPr txBox="1"/>
          <p:nvPr>
            <p:ph type="title"/>
          </p:nvPr>
        </p:nvSpPr>
        <p:spPr>
          <a:xfrm>
            <a:off x="1079500" y="2252677"/>
            <a:ext cx="49410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200"/>
              <a:t>Comments added by members and any </a:t>
            </a:r>
            <a:r>
              <a:rPr lang="en-ZA" sz="3200"/>
              <a:t>questions</a:t>
            </a:r>
            <a:r>
              <a:rPr lang="en-ZA" sz="3200"/>
              <a:t>.</a:t>
            </a:r>
            <a:endParaRPr sz="3200"/>
          </a:p>
        </p:txBody>
      </p:sp>
      <p:pic>
        <p:nvPicPr>
          <p:cNvPr id="357" name="Google Shape;357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218" l="0" r="0" t="16218"/>
          <a:stretch/>
        </p:blipFill>
        <p:spPr>
          <a:xfrm>
            <a:off x="8808720" y="0"/>
            <a:ext cx="3383279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3003" r="13003" t="0"/>
          <a:stretch/>
        </p:blipFill>
        <p:spPr>
          <a:xfrm>
            <a:off x="8808721" y="3429000"/>
            <a:ext cx="3383279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 txBox="1"/>
          <p:nvPr>
            <p:ph type="title"/>
          </p:nvPr>
        </p:nvSpPr>
        <p:spPr>
          <a:xfrm>
            <a:off x="1079500" y="1079500"/>
            <a:ext cx="10026650" cy="4689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/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/>
              <a:t>Overview</a:t>
            </a:r>
            <a:endParaRPr/>
          </a:p>
        </p:txBody>
      </p:sp>
      <p:sp>
        <p:nvSpPr>
          <p:cNvPr id="207" name="Google Shape;207;p3"/>
          <p:cNvSpPr txBox="1"/>
          <p:nvPr/>
        </p:nvSpPr>
        <p:spPr>
          <a:xfrm>
            <a:off x="6891025" y="750750"/>
            <a:ext cx="43818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Dionysus has set out to allow wineries and possible customers to have easy and user </a:t>
            </a: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friendly</a:t>
            </a: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access</a:t>
            </a: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to the beauty that is Winery Tourism.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group has went forward with the purpose and aim of bridging the gap between technology and wine, making the old, new and refreshing.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field that has contributed much to our country, South Africa, deserves its own recognition. 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1 : Research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e6f0c4503_0_5"/>
          <p:cNvSpPr txBox="1"/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GENERAL OVERVIEW AND EXPLANATION</a:t>
            </a:r>
            <a:endParaRPr/>
          </a:p>
        </p:txBody>
      </p:sp>
      <p:sp>
        <p:nvSpPr>
          <p:cNvPr id="218" name="Google Shape;218;g24e6f0c4503_0_5"/>
          <p:cNvSpPr txBox="1"/>
          <p:nvPr/>
        </p:nvSpPr>
        <p:spPr>
          <a:xfrm>
            <a:off x="6590900" y="1235550"/>
            <a:ext cx="49521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Tourism is the act of exploring wine.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South Africa is confirmed to have over 2690 wineries.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South Africa ranks 8th in the world for wine-production.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Tourism has a lot to offer for different people who may require different experiences to ensure they </a:t>
            </a: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uniqueness</a:t>
            </a: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shines.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e6f0c4503_0_12"/>
          <p:cNvSpPr txBox="1"/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WINE TYPES OR CATEGORIES EXPLAINED</a:t>
            </a:r>
            <a:endParaRPr/>
          </a:p>
        </p:txBody>
      </p:sp>
      <p:sp>
        <p:nvSpPr>
          <p:cNvPr id="224" name="Google Shape;224;g24e6f0c4503_0_12"/>
          <p:cNvSpPr txBox="1"/>
          <p:nvPr/>
        </p:nvSpPr>
        <p:spPr>
          <a:xfrm>
            <a:off x="6861000" y="850800"/>
            <a:ext cx="4922100" cy="5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There are 6 main categories of wine all with their own extensions.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Reds are characterised by their dark flavours and tannins.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Whites are characterised by their light flavours.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Rosé has two distinct characteristic groups, namely dry and sweet.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Sparkling wines are carbonated.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Dessert wines are very sweet.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Fortified wines have added spirits.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e6f0c4503_0_18"/>
          <p:cNvSpPr txBox="1"/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WINE POINTS AND PRICES</a:t>
            </a:r>
            <a:endParaRPr/>
          </a:p>
        </p:txBody>
      </p:sp>
      <p:sp>
        <p:nvSpPr>
          <p:cNvPr id="230" name="Google Shape;230;g24e6f0c4503_0_18"/>
          <p:cNvSpPr txBox="1"/>
          <p:nvPr/>
        </p:nvSpPr>
        <p:spPr>
          <a:xfrm>
            <a:off x="6725950" y="951425"/>
            <a:ext cx="42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g24e6f0c4503_0_18"/>
          <p:cNvSpPr txBox="1"/>
          <p:nvPr/>
        </p:nvSpPr>
        <p:spPr>
          <a:xfrm>
            <a:off x="6605900" y="704550"/>
            <a:ext cx="5042100" cy="5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Wines are scored on a scale, up to 100.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prices on average are priced from range R50-R120 per bottle, but that does not mean that the prices are allows in this range and at times can cost more. 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Pricing is influenced by many factors.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Factors such as quality, reputation, market and much more play a role.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Wines can fall into 4 ranks: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Entry-level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Mid-range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Premium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Iconic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e6f0c4503_0_25"/>
          <p:cNvSpPr txBox="1"/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OTHER USEFUL INFORMATION FOR A WINE TOURIST</a:t>
            </a:r>
            <a:endParaRPr/>
          </a:p>
        </p:txBody>
      </p:sp>
      <p:sp>
        <p:nvSpPr>
          <p:cNvPr id="237" name="Google Shape;237;g24e6f0c4503_0_25"/>
          <p:cNvSpPr txBox="1"/>
          <p:nvPr/>
        </p:nvSpPr>
        <p:spPr>
          <a:xfrm>
            <a:off x="6740950" y="566100"/>
            <a:ext cx="46221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tourists can enjoy various experiences such as wine tasting, wine tours, immersive wine making, grape or wine festivals and much more.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Often history tends to play a role in the details of wine.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in South Africa is popular in Cape Town.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Notable farms include: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Groot Constantia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Stellenbosch Vineyards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Franschhoek Wine Valley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Meerlust Estate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/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2 : (E)ER </a:t>
            </a:r>
            <a:r>
              <a:rPr lang="en-ZA"/>
              <a:t>DIAGRAM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afVTI">
  <a:themeElements>
    <a:clrScheme name="Dionysus">
      <a:dk1>
        <a:srgbClr val="000000"/>
      </a:dk1>
      <a:lt1>
        <a:srgbClr val="FFFFFF"/>
      </a:lt1>
      <a:dk2>
        <a:srgbClr val="222222"/>
      </a:dk2>
      <a:lt2>
        <a:srgbClr val="FC9D5B"/>
      </a:lt2>
      <a:accent1>
        <a:srgbClr val="D39089"/>
      </a:accent1>
      <a:accent2>
        <a:srgbClr val="D7816A"/>
      </a:accent2>
      <a:accent3>
        <a:srgbClr val="BB5449"/>
      </a:accent3>
      <a:accent4>
        <a:srgbClr val="91AB5F"/>
      </a:accent4>
      <a:accent5>
        <a:srgbClr val="80AE72"/>
      </a:accent5>
      <a:accent6>
        <a:srgbClr val="63B371"/>
      </a:accent6>
      <a:hlink>
        <a:srgbClr val="FFFFFF"/>
      </a:hlink>
      <a:folHlink>
        <a:srgbClr val="22222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2023-06-01T02:24:21Z</dcterms:created>
  <dc:creator>Ms. S Ndlovu</dc:creator>
</cp:coreProperties>
</file>